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7" r:id="rId2"/>
    <p:sldId id="258" r:id="rId3"/>
  </p:sldIdLst>
  <p:sldSz cx="6858000" cy="9906000" type="A4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94643"/>
  </p:normalViewPr>
  <p:slideViewPr>
    <p:cSldViewPr snapToGrid="0" snapToObjects="1">
      <p:cViewPr>
        <p:scale>
          <a:sx n="78" d="100"/>
          <a:sy n="78" d="100"/>
        </p:scale>
        <p:origin x="-2218" y="-5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4724B-1ADE-2342-A045-ACAE6B11F54F}" type="datetimeFigureOut">
              <a:rPr kumimoji="1" lang="zh-TW" altLang="en-US" smtClean="0"/>
              <a:t>2019/9/12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8A4F3-0E12-2148-8348-03C1859C965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59532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41550" y="685800"/>
            <a:ext cx="23749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/>
          <a:p>
            <a:endParaRPr lang="zh-TW" altLang="en-US" dirty="0" smtClean="0"/>
          </a:p>
        </p:txBody>
      </p:sp>
      <p:sp>
        <p:nvSpPr>
          <p:cNvPr id="51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685817" indent="-2637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055103" indent="-21102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477145" indent="-21102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899186" indent="-21102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321227" indent="-21102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743269" indent="-21102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165310" indent="-21102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587351" indent="-21102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0963CD4-3409-47AE-9E96-8A6991062202}" type="slidenum">
              <a:rPr lang="zh-TW" altLang="en-US" sz="1200">
                <a:latin typeface="Swis721 Cn BT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zh-TW" altLang="en-US" sz="1200">
              <a:latin typeface="Swis721 Cn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undatw.com.tw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cctvsales@chicony.com.tw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228601" y="475489"/>
            <a:ext cx="6399041" cy="8950961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圓角矩形 9"/>
          <p:cNvSpPr/>
          <p:nvPr/>
        </p:nvSpPr>
        <p:spPr>
          <a:xfrm>
            <a:off x="313947" y="627123"/>
            <a:ext cx="6230107" cy="4490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541782" y="2629186"/>
            <a:ext cx="5829300" cy="264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0" name="副標題 19"/>
          <p:cNvSpPr>
            <a:spLocks noGrp="1"/>
          </p:cNvSpPr>
          <p:nvPr>
            <p:ph type="subTitle" idx="1"/>
          </p:nvPr>
        </p:nvSpPr>
        <p:spPr>
          <a:xfrm>
            <a:off x="541782" y="5322824"/>
            <a:ext cx="5829300" cy="1320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39F5B-DE38-2748-8D56-5950A26FED61}" type="datetimeFigureOut">
              <a:rPr kumimoji="1" lang="zh-TW" altLang="en-US" smtClean="0"/>
              <a:t>2019/9/12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B5CFF3-F8CB-CD4F-9B2F-5B8CF1CC173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77190" y="766064"/>
            <a:ext cx="6137910" cy="60492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39F5B-DE38-2748-8D56-5950A26FED61}" type="datetimeFigureOut">
              <a:rPr kumimoji="1" lang="zh-TW" altLang="en-US" smtClean="0"/>
              <a:t>2019/9/12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B5CFF3-F8CB-CD4F-9B2F-5B8CF1CC173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770473"/>
            <a:ext cx="1485900" cy="7594599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00050" y="770471"/>
            <a:ext cx="4457700" cy="75946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39F5B-DE38-2748-8D56-5950A26FED61}" type="datetimeFigureOut">
              <a:rPr kumimoji="1" lang="zh-TW" altLang="en-US" smtClean="0"/>
              <a:t>2019/9/12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B5CFF3-F8CB-CD4F-9B2F-5B8CF1CC173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7190" y="766064"/>
            <a:ext cx="6137910" cy="604926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39F5B-DE38-2748-8D56-5950A26FED61}" type="datetimeFigureOut">
              <a:rPr kumimoji="1" lang="zh-TW" altLang="en-US" smtClean="0"/>
              <a:t>2019/9/12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B5CFF3-F8CB-CD4F-9B2F-5B8CF1CC173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圓角矩形 13"/>
          <p:cNvSpPr/>
          <p:nvPr/>
        </p:nvSpPr>
        <p:spPr>
          <a:xfrm>
            <a:off x="228601" y="475489"/>
            <a:ext cx="6399041" cy="8950961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圓角矩形 10"/>
          <p:cNvSpPr/>
          <p:nvPr/>
        </p:nvSpPr>
        <p:spPr>
          <a:xfrm>
            <a:off x="313947" y="627123"/>
            <a:ext cx="6230107" cy="627080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1258" y="7119112"/>
            <a:ext cx="6137910" cy="9773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51258" y="8124255"/>
            <a:ext cx="6137910" cy="6075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39F5B-DE38-2748-8D56-5950A26FED61}" type="datetimeFigureOut">
              <a:rPr kumimoji="1" lang="zh-TW" altLang="en-US" smtClean="0"/>
              <a:t>2019/9/12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B5CFF3-F8CB-CD4F-9B2F-5B8CF1CC173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5764" y="766064"/>
            <a:ext cx="2948940" cy="6339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566520" y="766064"/>
            <a:ext cx="2948940" cy="6339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39F5B-DE38-2748-8D56-5950A26FED61}" type="datetimeFigureOut">
              <a:rPr kumimoji="1" lang="zh-TW" altLang="en-US" smtClean="0"/>
              <a:t>2019/9/12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B5CFF3-F8CB-CD4F-9B2F-5B8CF1CC173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5418" y="836966"/>
            <a:ext cx="2948940" cy="1144234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3489127" y="836966"/>
            <a:ext cx="2948940" cy="1144234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5418" y="2091267"/>
            <a:ext cx="2948940" cy="5041053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9127" y="2091267"/>
            <a:ext cx="2948940" cy="5041053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39F5B-DE38-2748-8D56-5950A26FED61}" type="datetimeFigureOut">
              <a:rPr kumimoji="1" lang="zh-TW" altLang="en-US" smtClean="0"/>
              <a:t>2019/9/12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B5CFF3-F8CB-CD4F-9B2F-5B8CF1CC173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39F5B-DE38-2748-8D56-5950A26FED61}" type="datetimeFigureOut">
              <a:rPr kumimoji="1" lang="zh-TW" altLang="en-US" smtClean="0"/>
              <a:t>2019/9/12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B5CFF3-F8CB-CD4F-9B2F-5B8CF1CC173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9/12/2019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pic>
        <p:nvPicPr>
          <p:cNvPr id="6" name="圖片 5" descr="C:\Users\chicony\Desktop\群達\Logo\群達金色-01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5" y="221361"/>
            <a:ext cx="1731111" cy="3803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群組 7"/>
          <p:cNvGrpSpPr/>
          <p:nvPr userDrawn="1"/>
        </p:nvGrpSpPr>
        <p:grpSpPr>
          <a:xfrm>
            <a:off x="0" y="9202461"/>
            <a:ext cx="6863448" cy="54432"/>
            <a:chOff x="0" y="9202461"/>
            <a:chExt cx="6863448" cy="54432"/>
          </a:xfrm>
        </p:grpSpPr>
        <p:cxnSp>
          <p:nvCxnSpPr>
            <p:cNvPr id="9" name="直線接點 8"/>
            <p:cNvCxnSpPr/>
            <p:nvPr userDrawn="1"/>
          </p:nvCxnSpPr>
          <p:spPr>
            <a:xfrm>
              <a:off x="0" y="9202461"/>
              <a:ext cx="6858000" cy="0"/>
            </a:xfrm>
            <a:prstGeom prst="line">
              <a:avLst/>
            </a:prstGeom>
            <a:ln w="6350">
              <a:solidFill>
                <a:srgbClr val="FFC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 userDrawn="1"/>
          </p:nvCxnSpPr>
          <p:spPr>
            <a:xfrm>
              <a:off x="5448" y="9256893"/>
              <a:ext cx="6858000" cy="0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1" name="文字方塊 10"/>
          <p:cNvSpPr txBox="1"/>
          <p:nvPr userDrawn="1"/>
        </p:nvSpPr>
        <p:spPr>
          <a:xfrm>
            <a:off x="2579917" y="9302447"/>
            <a:ext cx="239213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新北市三重區光</a:t>
            </a:r>
            <a:r>
              <a:rPr kumimoji="0" lang="zh-TW" alt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復路二段</a:t>
            </a:r>
            <a:r>
              <a:rPr kumimoji="0" lang="en-US" altLang="zh-TW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69</a:t>
            </a:r>
            <a:r>
              <a:rPr kumimoji="0" lang="zh-TW" alt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號</a:t>
            </a:r>
            <a:r>
              <a:rPr kumimoji="0" lang="en-US" altLang="zh-TW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32</a:t>
            </a:r>
            <a:r>
              <a:rPr kumimoji="0" lang="zh-TW" alt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樓</a:t>
            </a:r>
            <a:endParaRPr kumimoji="0" lang="en-US" altLang="zh-TW" sz="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marL="0" marR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免費客服電話</a:t>
            </a:r>
            <a:r>
              <a:rPr kumimoji="0" lang="en-US" altLang="zh-TW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:</a:t>
            </a:r>
            <a:r>
              <a:rPr kumimoji="0" lang="zh-TW" alt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</a:t>
            </a:r>
            <a:r>
              <a:rPr kumimoji="0" lang="en-US" altLang="zh-TW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0800-302-301</a:t>
            </a:r>
          </a:p>
          <a:p>
            <a:pPr marL="0" marR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電話</a:t>
            </a:r>
            <a:r>
              <a:rPr kumimoji="0" lang="en-US" altLang="zh-TW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:</a:t>
            </a:r>
            <a:r>
              <a:rPr kumimoji="0" lang="zh-TW" alt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</a:t>
            </a:r>
            <a:r>
              <a:rPr kumimoji="0" lang="en-US" altLang="zh-TW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(02)6626-6788</a:t>
            </a:r>
            <a:r>
              <a:rPr kumimoji="0" lang="en-US" altLang="zh-TW" sz="9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</a:t>
            </a:r>
            <a:r>
              <a:rPr kumimoji="0" lang="zh-TW" altLang="en-US" sz="9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傳真</a:t>
            </a:r>
            <a:r>
              <a:rPr kumimoji="0" lang="en-US" altLang="zh-TW" sz="9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:(02)2995-8239</a:t>
            </a:r>
            <a:endParaRPr kumimoji="1" lang="zh-TW" altLang="en-US" sz="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文字方塊 11"/>
          <p:cNvSpPr txBox="1"/>
          <p:nvPr userDrawn="1"/>
        </p:nvSpPr>
        <p:spPr>
          <a:xfrm>
            <a:off x="4923069" y="9400415"/>
            <a:ext cx="200024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900" b="1" dirty="0" smtClean="0">
                <a:solidFill>
                  <a:srgbClr val="92D050"/>
                </a:solidFill>
                <a:latin typeface="+mj-ea"/>
                <a:ea typeface="+mj-ea"/>
                <a:hlinkClick r:id="rId3"/>
              </a:rPr>
              <a:t>http://www.chundatw.com.tw</a:t>
            </a:r>
            <a:endParaRPr kumimoji="1" lang="en-US" altLang="zh-TW" sz="900" b="1" dirty="0" smtClean="0">
              <a:solidFill>
                <a:srgbClr val="92D050"/>
              </a:solidFill>
              <a:latin typeface="+mj-ea"/>
              <a:ea typeface="+mj-ea"/>
            </a:endParaRPr>
          </a:p>
          <a:p>
            <a:pPr marL="0" marR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900" b="1" dirty="0" smtClean="0">
                <a:solidFill>
                  <a:srgbClr val="92D050"/>
                </a:solidFill>
                <a:latin typeface="+mj-ea"/>
                <a:ea typeface="+mj-ea"/>
                <a:hlinkClick r:id="rId4"/>
              </a:rPr>
              <a:t>cctvsales@chicony.com.tw</a:t>
            </a:r>
            <a:endParaRPr kumimoji="1" lang="en-US" altLang="zh-TW" sz="900" b="1" dirty="0" smtClean="0">
              <a:solidFill>
                <a:srgbClr val="92D050"/>
              </a:solidFill>
              <a:latin typeface="+mj-ea"/>
              <a:ea typeface="+mj-ea"/>
            </a:endParaRPr>
          </a:p>
          <a:p>
            <a:pPr marL="0" marR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900" b="1" dirty="0" smtClean="0">
              <a:solidFill>
                <a:srgbClr val="92D050"/>
              </a:solidFill>
              <a:latin typeface="+mj-ea"/>
              <a:ea typeface="+mj-ea"/>
            </a:endParaRPr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89804" y="9443512"/>
            <a:ext cx="2595961" cy="233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1" dirty="0" smtClean="0">
                <a:latin typeface="+mj-ea"/>
                <a:ea typeface="+mj-ea"/>
              </a:rPr>
              <a:t>群光電子股份有限公司</a:t>
            </a:r>
            <a:r>
              <a:rPr kumimoji="1" lang="en-US" altLang="zh-TW" sz="1200" b="1" dirty="0" smtClean="0">
                <a:latin typeface="+mj-ea"/>
                <a:ea typeface="+mj-ea"/>
              </a:rPr>
              <a:t>ITD</a:t>
            </a:r>
            <a:r>
              <a:rPr kumimoji="1" lang="zh-TW" altLang="en-US" sz="1200" b="1" dirty="0" smtClean="0">
                <a:latin typeface="+mj-ea"/>
                <a:ea typeface="+mj-ea"/>
              </a:rPr>
              <a:t>事業處</a:t>
            </a:r>
            <a:endParaRPr kumimoji="1" lang="zh-TW" altLang="en-U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54088" y="770467"/>
            <a:ext cx="2228850" cy="1320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154135" y="2091270"/>
            <a:ext cx="2228850" cy="6075495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571030" y="1343541"/>
            <a:ext cx="3469619" cy="682413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39F5B-DE38-2748-8D56-5950A26FED61}" type="datetimeFigureOut">
              <a:rPr kumimoji="1" lang="zh-TW" altLang="en-US" smtClean="0"/>
              <a:t>2019/9/12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B5CFF3-F8CB-CD4F-9B2F-5B8CF1CC173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228601" y="475489"/>
            <a:ext cx="6399041" cy="8950961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圓角化單一角落矩形 10"/>
          <p:cNvSpPr/>
          <p:nvPr/>
        </p:nvSpPr>
        <p:spPr>
          <a:xfrm>
            <a:off x="4800600" y="627123"/>
            <a:ext cx="1743454" cy="62738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7239636"/>
            <a:ext cx="6172200" cy="151892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4847034" y="770467"/>
            <a:ext cx="1680210" cy="6083249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39F5B-DE38-2748-8D56-5950A26FED61}" type="datetimeFigureOut">
              <a:rPr kumimoji="1" lang="zh-TW" altLang="en-US" smtClean="0"/>
              <a:t>2019/9/12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B5CFF3-F8CB-CD4F-9B2F-5B8CF1CC173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16110" y="629443"/>
            <a:ext cx="4443984" cy="62738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228601" y="475489"/>
            <a:ext cx="6399041" cy="8950961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圓角矩形 8"/>
          <p:cNvSpPr/>
          <p:nvPr/>
        </p:nvSpPr>
        <p:spPr>
          <a:xfrm>
            <a:off x="313947" y="627123"/>
            <a:ext cx="6230107" cy="792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標題版面配置區 12"/>
          <p:cNvSpPr>
            <a:spLocks noGrp="1"/>
          </p:cNvSpPr>
          <p:nvPr>
            <p:ph type="title"/>
          </p:nvPr>
        </p:nvSpPr>
        <p:spPr>
          <a:xfrm>
            <a:off x="377190" y="7201408"/>
            <a:ext cx="6137910" cy="151892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377190" y="766064"/>
            <a:ext cx="6137910" cy="604926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2"/>
          </p:nvPr>
        </p:nvSpPr>
        <p:spPr>
          <a:xfrm>
            <a:off x="2832246" y="8828265"/>
            <a:ext cx="1714500" cy="52740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5E39F5B-DE38-2748-8D56-5950A26FED61}" type="datetimeFigureOut">
              <a:rPr kumimoji="1" lang="zh-TW" altLang="en-US" smtClean="0"/>
              <a:t>2019/9/12</a:t>
            </a:fld>
            <a:endParaRPr kumimoji="1" lang="zh-TW" altLang="en-US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3"/>
          </p:nvPr>
        </p:nvSpPr>
        <p:spPr>
          <a:xfrm>
            <a:off x="4546746" y="8828265"/>
            <a:ext cx="1714500" cy="52740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6261246" y="8828265"/>
            <a:ext cx="342900" cy="52740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2B5CFF3-F8CB-CD4F-9B2F-5B8CF1CC173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TextBox 6"/>
          <p:cNvSpPr txBox="1">
            <a:spLocks noChangeArrowheads="1"/>
          </p:cNvSpPr>
          <p:nvPr/>
        </p:nvSpPr>
        <p:spPr bwMode="auto">
          <a:xfrm>
            <a:off x="523297" y="3531832"/>
            <a:ext cx="5852160" cy="513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8900" indent="-88900" eaLnBrk="0" hangingPunct="0">
              <a:defRPr kumimoji="1" b="1">
                <a:solidFill>
                  <a:schemeClr val="tx1"/>
                </a:solidFill>
                <a:latin typeface="Swis721 Cn BT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Swis721 Cn BT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Swis721 Cn BT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Swis721 Cn BT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Swis721 Cn BT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Swis721 Cn BT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Swis721 Cn BT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Swis721 Cn BT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Swis721 Cn BT" pitchFamily="34" charset="0"/>
                <a:ea typeface="新細明體" pitchFamily="18" charset="-120"/>
              </a:defRPr>
            </a:lvl9pPr>
          </a:lstStyle>
          <a:p>
            <a:pPr marL="171450" indent="-171450" eaLnBrk="1" hangingPunct="1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H.265 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五百萬壓縮高解析多合一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DVR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， 相容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AHD / TVI/ CVI/ 960H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及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IP</a:t>
            </a:r>
          </a:p>
          <a:p>
            <a:pPr marL="171450" indent="-171450" eaLnBrk="1" hangingPunct="1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全時顯示及 全時回放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, 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支援錄影張數依影像輸入數自動偵測分配</a:t>
            </a:r>
            <a:endParaRPr lang="en-US" altLang="zh-TW" sz="1200" b="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自動偵測信號源類型， 不需單獨調整。 </a:t>
            </a:r>
            <a:endParaRPr lang="en-US" altLang="zh-TW" sz="1200" b="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支援各種信號源的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UTC 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功能。</a:t>
            </a:r>
            <a:endParaRPr lang="en-US" altLang="zh-TW" sz="1200" b="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支援標準的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ONVIF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攝影機， 並根據類別信號的數量自動調整攝影機的輸入數量。</a:t>
            </a:r>
            <a:endParaRPr lang="en-US" altLang="zh-TW" sz="1200" b="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具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P2P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功能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, 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可用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QR code 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即時掃描連網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</a:t>
            </a:r>
          </a:p>
          <a:p>
            <a:pPr marL="171450" indent="-171450" eaLnBrk="1" hangingPunct="1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人性化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GUI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操作介面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/ 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螢幕鎖定功能 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/ QR Cord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連結手機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APP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軟體 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/ 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智慧硬碟功能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/ 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警報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Email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傳送狀態等功能</a:t>
            </a:r>
            <a:endParaRPr lang="en-US" altLang="zh-TW" sz="1200" b="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檔案備份功能：備份格式具有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AVI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檔案輸出格</a:t>
            </a:r>
            <a:r>
              <a:rPr lang="zh-TW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及自有格式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選擇</a:t>
            </a:r>
            <a:endParaRPr lang="en-US" altLang="zh-TW" sz="1200" b="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內建</a:t>
            </a:r>
            <a:r>
              <a:rPr lang="en-US" altLang="zh-TW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IVS</a:t>
            </a:r>
            <a:r>
              <a:rPr lang="zh-TW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智慧功能： 包括，越線， 區域入侵， 物體遺留， 物體看守 </a:t>
            </a:r>
            <a:endParaRPr lang="en-US" altLang="zh-TW" sz="1200" b="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影像回放方式：輸入日期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(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時、分、秒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)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同步回放功能 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/ 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事件回放功能 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/ </a:t>
            </a:r>
            <a:r>
              <a:rPr lang="zh-TW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分時錄影回放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功能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/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智慧搜尋回放</a:t>
            </a:r>
            <a:endParaRPr lang="en-US" altLang="zh-TW" sz="1200" b="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遠端手機軟</a:t>
            </a:r>
            <a:r>
              <a:rPr lang="zh-TW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體適用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Android &amp; iOS</a:t>
            </a:r>
            <a:r>
              <a:rPr lang="zh-TW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系統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. </a:t>
            </a:r>
          </a:p>
          <a:p>
            <a:pPr marL="171450" indent="-171450" eaLnBrk="1" hangingPunct="1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警報觸發可指定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email </a:t>
            </a: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及設定的</a:t>
            </a:r>
            <a:r>
              <a:rPr lang="en-US" altLang="zh-TW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FTP </a:t>
            </a:r>
          </a:p>
          <a:p>
            <a:pPr marL="171450" indent="-171450" eaLnBrk="1" hangingPunct="1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各路影像及聲音接口具防雷擊及突波保護</a:t>
            </a:r>
            <a:endParaRPr lang="en-US" altLang="zh-TW" sz="1200" b="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4" name="Rectangle 26"/>
          <p:cNvSpPr/>
          <p:nvPr/>
        </p:nvSpPr>
        <p:spPr>
          <a:xfrm>
            <a:off x="122464" y="2663772"/>
            <a:ext cx="2563585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  <a:defRPr/>
            </a:pPr>
            <a:r>
              <a:rPr lang="zh-TW" altLang="en-US" sz="28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產品特色</a:t>
            </a:r>
          </a:p>
        </p:txBody>
      </p:sp>
      <p:sp>
        <p:nvSpPr>
          <p:cNvPr id="13" name="TextBox 17"/>
          <p:cNvSpPr txBox="1"/>
          <p:nvPr/>
        </p:nvSpPr>
        <p:spPr>
          <a:xfrm>
            <a:off x="2943399" y="2753027"/>
            <a:ext cx="34320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20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Rounded MT Bold"/>
              </a:rPr>
              <a:t>ISCDWJ5104-N</a:t>
            </a:r>
            <a:endParaRPr lang="en-US" sz="2200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 Rounded MT Bold"/>
            </a:endParaRPr>
          </a:p>
        </p:txBody>
      </p:sp>
      <p:sp>
        <p:nvSpPr>
          <p:cNvPr id="2055" name="文字方塊 6"/>
          <p:cNvSpPr txBox="1">
            <a:spLocks noChangeArrowheads="1"/>
          </p:cNvSpPr>
          <p:nvPr/>
        </p:nvSpPr>
        <p:spPr bwMode="auto">
          <a:xfrm>
            <a:off x="523297" y="879214"/>
            <a:ext cx="5864922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4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路</a:t>
            </a:r>
            <a:r>
              <a:rPr lang="en-US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H.265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五百萬專業型錄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影主機 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 </a:t>
            </a:r>
            <a:endParaRPr lang="zh-TW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細明體"/>
            </a:endParaRPr>
          </a:p>
        </p:txBody>
      </p:sp>
      <p:pic>
        <p:nvPicPr>
          <p:cNvPr id="9" name="圖片 8" descr="C:\Users\10008169\Desktop\紅寶石\型錄\DVR紅寶石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632" y="1596266"/>
            <a:ext cx="2468880" cy="1027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065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530682" y="705354"/>
            <a:ext cx="1578352" cy="497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defRPr/>
            </a:pPr>
            <a:r>
              <a:rPr lang="zh-TW" altLang="en-US" sz="2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Verdana"/>
              </a:rPr>
              <a:t>產品規格</a:t>
            </a:r>
          </a:p>
        </p:txBody>
      </p:sp>
      <p:sp>
        <p:nvSpPr>
          <p:cNvPr id="3206" name="文字方塊 7"/>
          <p:cNvSpPr txBox="1">
            <a:spLocks noChangeArrowheads="1"/>
          </p:cNvSpPr>
          <p:nvPr/>
        </p:nvSpPr>
        <p:spPr bwMode="auto">
          <a:xfrm>
            <a:off x="2286000" y="243147"/>
            <a:ext cx="4294188" cy="4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Swis721 Cn BT" pitchFamily="34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四</a:t>
            </a:r>
            <a:r>
              <a:rPr lang="zh-TW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路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多</a:t>
            </a:r>
            <a:r>
              <a:rPr lang="zh-TW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混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五</a:t>
            </a:r>
            <a:r>
              <a:rPr lang="zh-TW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百萬專業型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錄影主機 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 </a:t>
            </a:r>
            <a:endParaRPr lang="zh-TW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細明體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809340"/>
              </p:ext>
            </p:extLst>
          </p:nvPr>
        </p:nvGraphicFramePr>
        <p:xfrm>
          <a:off x="530682" y="1202926"/>
          <a:ext cx="5788478" cy="726598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682897"/>
                <a:gridCol w="587829"/>
                <a:gridCol w="4517752"/>
              </a:tblGrid>
              <a:tr h="258478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型號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b="1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ISCDWJ5104 </a:t>
                      </a:r>
                      <a:r>
                        <a:rPr lang="en-US" sz="1050" b="1" u="none" strike="noStrike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-N</a:t>
                      </a:r>
                      <a:endParaRPr 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89329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品名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H.265 </a:t>
                      </a: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五百萬四</a:t>
                      </a:r>
                      <a:r>
                        <a:rPr lang="zh-TW" altLang="en-US" sz="105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路數</a:t>
                      </a: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位錄影機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07703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壓縮格式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H.265/H.264</a:t>
                      </a:r>
                      <a:endParaRPr 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07703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影像系統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NTSC/PAL</a:t>
                      </a:r>
                      <a:endParaRPr 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07703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操作系統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Linux(embedded)</a:t>
                      </a:r>
                      <a:endParaRPr 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07703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影像輸出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 </a:t>
                      </a: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路</a:t>
                      </a:r>
                      <a:endParaRPr lang="zh-TW" alt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07703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影像輸出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VGA/ HDMI </a:t>
                      </a: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輸出</a:t>
                      </a:r>
                      <a:endParaRPr lang="zh-TW" alt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07703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 </a:t>
                      </a: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影像輸出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4ch/ </a:t>
                      </a: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只接</a:t>
                      </a:r>
                      <a: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 </a:t>
                      </a: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</a:t>
                      </a:r>
                      <a:r>
                        <a:rPr lang="zh-TW" alt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達</a:t>
                      </a:r>
                      <a:r>
                        <a:rPr lang="en-US" altLang="zh-TW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路 </a:t>
                      </a:r>
                      <a:endParaRPr lang="zh-TW" alt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07703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聲音輸出</a:t>
                      </a:r>
                      <a:r>
                        <a:rPr lang="en-US" altLang="zh-TW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輸入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 </a:t>
                      </a: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路輸入</a:t>
                      </a:r>
                      <a: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/1 </a:t>
                      </a: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路輸出 </a:t>
                      </a:r>
                      <a: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(RCA)</a:t>
                      </a:r>
                      <a:endParaRPr lang="en-US" altLang="zh-TW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07703">
                <a:tc rowSpan="2"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解析度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類比</a:t>
                      </a:r>
                      <a: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M/4M/3M/1080P/720P/960H  </a:t>
                      </a:r>
                      <a:endParaRPr 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07703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IP: </a:t>
                      </a:r>
                      <a:r>
                        <a:rPr 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1080P</a:t>
                      </a: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 720P  </a:t>
                      </a:r>
                      <a:endParaRPr 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07703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顯示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1/4/</a:t>
                      </a:r>
                      <a:r>
                        <a:rPr lang="zh-TW" alt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跳</a:t>
                      </a: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</a:t>
                      </a:r>
                      <a:endParaRPr lang="zh-TW" alt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415397">
                <a:tc row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錄影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解析度</a:t>
                      </a:r>
                      <a:endParaRPr lang="zh-TW" altLang="en-US" sz="105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類比 </a:t>
                      </a:r>
                      <a:r>
                        <a:rPr lang="en-US" altLang="zh-TW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5M/4M/3M/1080P/720P/960H</a:t>
                      </a: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     </a:t>
                      </a:r>
                      <a:r>
                        <a:rPr 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:1080P/720P</a:t>
                      </a:r>
                      <a:endParaRPr 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6231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張數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5MP</a:t>
                      </a:r>
                      <a:r>
                        <a:rPr lang="zh-TW" alt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類比機種</a:t>
                      </a:r>
                      <a:r>
                        <a:rPr lang="en-US" altLang="zh-TW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:5</a:t>
                      </a:r>
                      <a:r>
                        <a:rPr 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MP:6fps</a:t>
                      </a: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每路</a:t>
                      </a:r>
                      <a:r>
                        <a:rPr lang="en-US" altLang="zh-TW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1080</a:t>
                      </a: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P:PAL:25fps(</a:t>
                      </a: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每路</a:t>
                      </a:r>
                      <a: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)/</a:t>
                      </a: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NTSC:30fps(</a:t>
                      </a: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每路</a:t>
                      </a:r>
                      <a: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b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     : PAL:25fps(</a:t>
                      </a: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每路</a:t>
                      </a:r>
                      <a: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)/</a:t>
                      </a: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NTSC: 30fps(</a:t>
                      </a: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每路</a:t>
                      </a:r>
                      <a: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 </a:t>
                      </a:r>
                      <a:endParaRPr lang="en-US" altLang="zh-TW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07703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IP-</a:t>
                      </a: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錄影頻</a:t>
                      </a:r>
                      <a:r>
                        <a:rPr lang="zh-TW" altLang="en-US" sz="105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寬</a:t>
                      </a:r>
                      <a:r>
                        <a:rPr lang="en-US" altLang="zh-TW" sz="105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en-US" altLang="zh-TW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200Kb/s~2397Kb/s((</a:t>
                      </a: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初始值為 </a:t>
                      </a:r>
                      <a:r>
                        <a:rPr lang="en-US" altLang="zh-TW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2048k</a:t>
                      </a:r>
                      <a:r>
                        <a:rPr 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bps</a:t>
                      </a: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 </a:t>
                      </a: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少一路類比可增加 </a:t>
                      </a:r>
                      <a:r>
                        <a:rPr lang="en-US" altLang="zh-TW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2048k</a:t>
                      </a:r>
                      <a:r>
                        <a:rPr 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bps</a:t>
                      </a: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07703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最大輸出頻寬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10Mbps</a:t>
                      </a:r>
                      <a:endParaRPr 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07703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最大張數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5M:  24fps</a:t>
                      </a:r>
                      <a:r>
                        <a:rPr lang="en-US" sz="105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; ;</a:t>
                      </a:r>
                      <a:r>
                        <a:rPr 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1080P</a:t>
                      </a: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 120fps</a:t>
                      </a:r>
                      <a:endParaRPr 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07703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錄影模式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持續錄影</a:t>
                      </a:r>
                      <a: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手動</a:t>
                      </a:r>
                      <a: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動態觸發</a:t>
                      </a:r>
                      <a:endParaRPr lang="zh-TW" alt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07703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同步回放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CH</a:t>
                      </a:r>
                      <a:endParaRPr 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</a:tr>
              <a:tr h="207703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網路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kumimoji="0" lang="en-US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DHCP</a:t>
                      </a:r>
                      <a:r>
                        <a:rPr kumimoji="0" lang="zh-CN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kumimoji="0" lang="en-US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PPPOE</a:t>
                      </a:r>
                      <a:r>
                        <a:rPr kumimoji="0" lang="zh-CN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kumimoji="0" lang="en-US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FTP</a:t>
                      </a:r>
                      <a:r>
                        <a:rPr kumimoji="0" lang="zh-CN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kumimoji="0" lang="en-US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DNS</a:t>
                      </a:r>
                      <a:r>
                        <a:rPr kumimoji="0" lang="zh-CN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kumimoji="0" lang="en-US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DDNS</a:t>
                      </a:r>
                      <a:r>
                        <a:rPr kumimoji="0" lang="zh-CN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kumimoji="0" lang="en-US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NTP</a:t>
                      </a:r>
                      <a:r>
                        <a:rPr kumimoji="0" lang="zh-CN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kumimoji="0" lang="en-US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UPNP</a:t>
                      </a:r>
                      <a:r>
                        <a:rPr kumimoji="0" lang="zh-CN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kumimoji="0" lang="en-US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EMAIL</a:t>
                      </a:r>
                      <a:r>
                        <a:rPr kumimoji="0" lang="zh-CN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kumimoji="0" lang="en-US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IP Competence</a:t>
                      </a:r>
                      <a:r>
                        <a:rPr kumimoji="0" lang="zh-CN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kumimoji="0" lang="en-US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IP Search </a:t>
                      </a:r>
                      <a:r>
                        <a:rPr kumimoji="0" lang="zh-CN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kumimoji="0" lang="en-US" altLang="zh-TW" sz="105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Alarm Center</a:t>
                      </a:r>
                      <a:r>
                        <a:rPr lang="zh-TW" altLang="zh-TW" sz="10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endParaRPr 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</a:tr>
              <a:tr h="207703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硬碟格式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1SATA HDD, </a:t>
                      </a: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達到 </a:t>
                      </a:r>
                      <a:r>
                        <a:rPr lang="en-US" altLang="zh-TW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TB</a:t>
                      </a:r>
                      <a:endParaRPr 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07703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多工模式</a:t>
                      </a:r>
                      <a:endParaRPr lang="zh-TW" altLang="en-US" sz="105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即時</a:t>
                      </a:r>
                      <a:r>
                        <a:rPr lang="en-US" altLang="zh-TW" sz="105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 </a:t>
                      </a:r>
                      <a:r>
                        <a:rPr lang="zh-TW" altLang="en-US" sz="105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錄影</a:t>
                      </a:r>
                      <a:r>
                        <a:rPr lang="en-US" altLang="zh-TW" sz="105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 </a:t>
                      </a:r>
                      <a:r>
                        <a:rPr lang="zh-TW" altLang="en-US" sz="105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回放</a:t>
                      </a:r>
                      <a:r>
                        <a:rPr lang="en-US" altLang="zh-TW" sz="105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 </a:t>
                      </a:r>
                      <a:r>
                        <a:rPr lang="zh-TW" altLang="en-US" sz="105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備份，網路 </a:t>
                      </a:r>
                      <a:endParaRPr lang="zh-TW" altLang="en-US" sz="105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07703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USB </a:t>
                      </a:r>
                      <a:endParaRPr lang="en-US" sz="105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2xUSB</a:t>
                      </a:r>
                      <a:endParaRPr 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07703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警報輸出</a:t>
                      </a:r>
                      <a:endParaRPr lang="zh-TW" altLang="en-US" sz="105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  </a:t>
                      </a:r>
                      <a:endParaRPr lang="zh-TW" alt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07703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PTZ </a:t>
                      </a:r>
                      <a:r>
                        <a:rPr lang="zh-TW" altLang="en-US" sz="105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控制</a:t>
                      </a:r>
                      <a:endParaRPr lang="zh-TW" altLang="en-US" sz="105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RS485</a:t>
                      </a:r>
                      <a:endParaRPr 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07703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手機支援</a:t>
                      </a:r>
                      <a:endParaRPr lang="zh-TW" altLang="en-US" sz="105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iPhone ， Android </a:t>
                      </a:r>
                      <a:endParaRPr lang="en-US" sz="105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07703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輸出</a:t>
                      </a: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顯示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105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VGA/HDMI :1024*768,1280*1024,1440*900,1920*1080,2560*1440</a:t>
                      </a:r>
                      <a:endParaRPr lang="en-US" altLang="zh-TW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07703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電源</a:t>
                      </a:r>
                      <a:endParaRPr lang="zh-TW" altLang="en-US" sz="105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DC 12V/2A</a:t>
                      </a:r>
                      <a:endParaRPr lang="en-US" sz="105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07703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材積</a:t>
                      </a:r>
                      <a:r>
                        <a:rPr lang="en-US" altLang="zh-TW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1050" b="1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WxDxH</a:t>
                      </a:r>
                      <a:r>
                        <a:rPr 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300X227X53mm </a:t>
                      </a:r>
                      <a:endParaRPr 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07703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工作溫度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-10°C~+55°C</a:t>
                      </a:r>
                      <a:endParaRPr lang="en-US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07703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工作濕度</a:t>
                      </a:r>
                      <a:endParaRPr lang="zh-TW" altLang="en-US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1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105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10%~90%</a:t>
                      </a:r>
                      <a:endParaRPr lang="en-US" altLang="zh-TW" sz="105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8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觀點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觀點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觀點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404</TotalTime>
  <Words>457</Words>
  <Application>Microsoft Office PowerPoint</Application>
  <PresentationFormat>A4 紙張 (210x297 公釐)</PresentationFormat>
  <Paragraphs>81</Paragraphs>
  <Slides>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觀點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apple</dc:creator>
  <cp:lastModifiedBy>Kevin88_Chang(張啟明)</cp:lastModifiedBy>
  <cp:revision>37</cp:revision>
  <dcterms:created xsi:type="dcterms:W3CDTF">2016-08-03T05:50:36Z</dcterms:created>
  <dcterms:modified xsi:type="dcterms:W3CDTF">2019-09-12T06:51:38Z</dcterms:modified>
</cp:coreProperties>
</file>